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Times New Roman Bold" panose="02020803070505020304" pitchFamily="18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518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2373773" y="1170306"/>
            <a:ext cx="4649873" cy="0"/>
          </a:xfrm>
          <a:prstGeom prst="line">
            <a:avLst/>
          </a:prstGeom>
          <a:ln w="38100" cap="flat">
            <a:gradFill>
              <a:gsLst>
                <a:gs pos="0">
                  <a:srgbClr val="7939EE">
                    <a:alpha val="100000"/>
                  </a:srgbClr>
                </a:gs>
                <a:gs pos="100000">
                  <a:srgbClr val="E8DDFC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8072029" y="3832401"/>
            <a:ext cx="10215971" cy="25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4"/>
              </a:lnSpc>
            </a:pPr>
            <a:r>
              <a:rPr lang="en-US" sz="4745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NEUROFLEETX AI-DRIVEN URBAN MOBILITY OPTIMIZATION</a:t>
            </a:r>
          </a:p>
          <a:p>
            <a:pPr algn="ctr">
              <a:lnSpc>
                <a:spcPts val="6644"/>
              </a:lnSpc>
              <a:spcBef>
                <a:spcPct val="0"/>
              </a:spcBef>
            </a:pPr>
            <a:r>
              <a:rPr lang="en-US" sz="4745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(TEAM -B)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73764" y="584837"/>
            <a:ext cx="4900233" cy="566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Infosys Virtual Intership 6.0</a:t>
            </a:r>
          </a:p>
        </p:txBody>
      </p:sp>
      <p:sp>
        <p:nvSpPr>
          <p:cNvPr id="6" name="Freeform 6"/>
          <p:cNvSpPr/>
          <p:nvPr/>
        </p:nvSpPr>
        <p:spPr>
          <a:xfrm>
            <a:off x="-425969" y="0"/>
            <a:ext cx="8497997" cy="11167408"/>
          </a:xfrm>
          <a:custGeom>
            <a:avLst/>
            <a:gdLst/>
            <a:ahLst/>
            <a:cxnLst/>
            <a:rect l="l" t="t" r="r" b="b"/>
            <a:pathLst>
              <a:path w="8497997" h="11167408">
                <a:moveTo>
                  <a:pt x="0" y="0"/>
                </a:moveTo>
                <a:lnTo>
                  <a:pt x="8497998" y="0"/>
                </a:lnTo>
                <a:lnTo>
                  <a:pt x="8497998" y="11167408"/>
                </a:lnTo>
                <a:lnTo>
                  <a:pt x="0" y="1116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67" r="-13257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410" y="1716498"/>
            <a:ext cx="11038445" cy="829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7957" lvl="1" indent="-338979" algn="just">
              <a:lnSpc>
                <a:spcPts val="4396"/>
              </a:lnSpc>
              <a:buFont typeface="Arial"/>
              <a:buChar char="•"/>
            </a:pPr>
            <a:r>
              <a:rPr lang="en-US" sz="31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 a smart, scalable fleet management system with a strong foundation, featuring role-based dashboards, real-time tracking, predictive analytics, and intelligent booking.</a:t>
            </a:r>
          </a:p>
          <a:p>
            <a:pPr algn="just">
              <a:lnSpc>
                <a:spcPts val="4396"/>
              </a:lnSpc>
            </a:pPr>
            <a:endParaRPr lang="en-US" sz="314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77957" lvl="1" indent="-338979" algn="just">
              <a:lnSpc>
                <a:spcPts val="4396"/>
              </a:lnSpc>
              <a:buFont typeface="Arial"/>
              <a:buChar char="•"/>
            </a:pPr>
            <a:r>
              <a:rPr lang="en-US" sz="31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Focused on innovation, precision, and user-centric design, ensuring efficient, seamless, and reliable fleet operations.</a:t>
            </a:r>
          </a:p>
          <a:p>
            <a:pPr algn="just">
              <a:lnSpc>
                <a:spcPts val="4396"/>
              </a:lnSpc>
            </a:pPr>
            <a:endParaRPr lang="en-US" sz="314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77957" lvl="1" indent="-338979" algn="just">
              <a:lnSpc>
                <a:spcPts val="4396"/>
              </a:lnSpc>
              <a:buFont typeface="Arial"/>
              <a:buChar char="•"/>
            </a:pPr>
            <a:r>
              <a:rPr lang="en-US" sz="31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roadmap prioritizes AI integration, data intelligence expansion, enhanced user experience, and advanced automation</a:t>
            </a:r>
          </a:p>
          <a:p>
            <a:pPr algn="just">
              <a:lnSpc>
                <a:spcPts val="4396"/>
              </a:lnSpc>
            </a:pPr>
            <a:endParaRPr lang="en-US" sz="314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77957" lvl="1" indent="-338979" algn="just">
              <a:lnSpc>
                <a:spcPts val="4396"/>
              </a:lnSpc>
              <a:buFont typeface="Arial"/>
              <a:buChar char="•"/>
            </a:pPr>
            <a:r>
              <a:rPr lang="en-US" sz="31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Aiming to create a connected, sustainable, and high-performance fleet ecosystem through strategic partnerships and evolving intelligent technologies.</a:t>
            </a:r>
          </a:p>
          <a:p>
            <a:pPr algn="just">
              <a:lnSpc>
                <a:spcPts val="4396"/>
              </a:lnSpc>
            </a:pPr>
            <a:endParaRPr lang="en-US" sz="314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4396"/>
              </a:lnSpc>
            </a:pPr>
            <a:endParaRPr lang="en-US" sz="314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194177" y="0"/>
            <a:ext cx="6055569" cy="10287000"/>
          </a:xfrm>
          <a:custGeom>
            <a:avLst/>
            <a:gdLst/>
            <a:ahLst/>
            <a:cxnLst/>
            <a:rect l="l" t="t" r="r" b="b"/>
            <a:pathLst>
              <a:path w="6055569" h="10287000">
                <a:moveTo>
                  <a:pt x="0" y="0"/>
                </a:moveTo>
                <a:lnTo>
                  <a:pt x="6055569" y="0"/>
                </a:lnTo>
                <a:lnTo>
                  <a:pt x="60555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85" r="-5322" b="-438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296139"/>
            <a:ext cx="4990368" cy="91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34153"/>
            <a:ext cx="8302395" cy="10421153"/>
          </a:xfrm>
          <a:custGeom>
            <a:avLst/>
            <a:gdLst/>
            <a:ahLst/>
            <a:cxnLst/>
            <a:rect l="l" t="t" r="r" b="b"/>
            <a:pathLst>
              <a:path w="8302395" h="10421153">
                <a:moveTo>
                  <a:pt x="0" y="0"/>
                </a:moveTo>
                <a:lnTo>
                  <a:pt x="8302395" y="0"/>
                </a:lnTo>
                <a:lnTo>
                  <a:pt x="8302395" y="10421153"/>
                </a:lnTo>
                <a:lnTo>
                  <a:pt x="0" y="10421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-80870" t="-101" r="-760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06874" y="3896333"/>
            <a:ext cx="11124515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8499" y="689233"/>
            <a:ext cx="9185525" cy="89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256374" y="2689022"/>
            <a:ext cx="12001227" cy="6084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148" lvl="1" indent="-414574" algn="l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NeuroFleetX is an AI-powered system that enhances urban mobility through smart data and advanced analytics</a:t>
            </a:r>
          </a:p>
          <a:p>
            <a:pPr marL="829148" lvl="1" indent="-414574" algn="l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Improves transportation efficiency with real-time traffic intelligence and route optimization</a:t>
            </a:r>
          </a:p>
          <a:p>
            <a:pPr marL="829148" lvl="1" indent="-414574" algn="l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fleet owners and cities by predicting congestion and automating fleet management operations</a:t>
            </a:r>
          </a:p>
          <a:p>
            <a:pPr marL="829148" lvl="1" indent="-414574" algn="l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Creates a seamless, safe, and sustainable transportation environment for commuters and communities</a:t>
            </a:r>
          </a:p>
        </p:txBody>
      </p:sp>
      <p:sp>
        <p:nvSpPr>
          <p:cNvPr id="4" name="Freeform 4"/>
          <p:cNvSpPr/>
          <p:nvPr/>
        </p:nvSpPr>
        <p:spPr>
          <a:xfrm>
            <a:off x="11969180" y="0"/>
            <a:ext cx="8011228" cy="11044725"/>
          </a:xfrm>
          <a:custGeom>
            <a:avLst/>
            <a:gdLst/>
            <a:ahLst/>
            <a:cxnLst/>
            <a:rect l="l" t="t" r="r" b="b"/>
            <a:pathLst>
              <a:path w="8011228" h="11044725">
                <a:moveTo>
                  <a:pt x="0" y="0"/>
                </a:moveTo>
                <a:lnTo>
                  <a:pt x="8011228" y="0"/>
                </a:lnTo>
                <a:lnTo>
                  <a:pt x="8011228" y="11044725"/>
                </a:lnTo>
                <a:lnTo>
                  <a:pt x="0" y="11044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626" t="-2017" r="-32021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8421" y="1950668"/>
            <a:ext cx="10959607" cy="767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7221" lvl="1" indent="-363611" algn="just">
              <a:lnSpc>
                <a:spcPts val="4715"/>
              </a:lnSpc>
              <a:buFont typeface="Arial"/>
              <a:buChar char="•"/>
            </a:pPr>
            <a:r>
              <a:rPr lang="en-US" sz="3368" spc="10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Urban mobility in rapidly growing cities faces serious challenges such as traffic congestion, inefficient fleet utilization, unpredictable travel times, and poor visibility into vehicle health</a:t>
            </a:r>
          </a:p>
          <a:p>
            <a:pPr algn="just">
              <a:lnSpc>
                <a:spcPts val="4715"/>
              </a:lnSpc>
            </a:pPr>
            <a:endParaRPr lang="en-US" sz="3368" spc="10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27221" lvl="1" indent="-363611" algn="just">
              <a:lnSpc>
                <a:spcPts val="4715"/>
              </a:lnSpc>
              <a:buFont typeface="Arial"/>
              <a:buChar char="•"/>
            </a:pPr>
            <a:r>
              <a:rPr lang="en-US" sz="3368" spc="10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AI-driven insights, fleets often experience high fuel consumption, delayed services, increased maintenance costs, and reduced customer satisfaction.</a:t>
            </a:r>
          </a:p>
          <a:p>
            <a:pPr algn="just">
              <a:lnSpc>
                <a:spcPts val="4715"/>
              </a:lnSpc>
            </a:pPr>
            <a:endParaRPr lang="en-US" sz="3368" spc="10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27221" lvl="1" indent="-363611" algn="just">
              <a:lnSpc>
                <a:spcPts val="4715"/>
              </a:lnSpc>
              <a:buFont typeface="Arial"/>
              <a:buChar char="•"/>
            </a:pPr>
            <a:r>
              <a:rPr lang="en-US" sz="3368" spc="10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These issues highlight the need for an integrated smart mobility solution that can optimize routes, monitor live vehicle performance, automate booking workflows, and improve overall operational efficiency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12093" y="592453"/>
            <a:ext cx="11639119" cy="80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700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50000">
                      <a:srgbClr val="E8DDFC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</a:p>
        </p:txBody>
      </p:sp>
      <p:sp>
        <p:nvSpPr>
          <p:cNvPr id="4" name="Freeform 4"/>
          <p:cNvSpPr/>
          <p:nvPr/>
        </p:nvSpPr>
        <p:spPr>
          <a:xfrm>
            <a:off x="11731352" y="18588"/>
            <a:ext cx="6464414" cy="10269042"/>
          </a:xfrm>
          <a:custGeom>
            <a:avLst/>
            <a:gdLst/>
            <a:ahLst/>
            <a:cxnLst/>
            <a:rect l="l" t="t" r="r" b="b"/>
            <a:pathLst>
              <a:path w="6464414" h="10269042">
                <a:moveTo>
                  <a:pt x="0" y="0"/>
                </a:moveTo>
                <a:lnTo>
                  <a:pt x="6464415" y="0"/>
                </a:lnTo>
                <a:lnTo>
                  <a:pt x="6464415" y="10269042"/>
                </a:lnTo>
                <a:lnTo>
                  <a:pt x="0" y="10269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615" r="-91666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69087" y="4201795"/>
            <a:ext cx="3891549" cy="3311354"/>
          </a:xfrm>
          <a:custGeom>
            <a:avLst/>
            <a:gdLst/>
            <a:ahLst/>
            <a:cxnLst/>
            <a:rect l="l" t="t" r="r" b="b"/>
            <a:pathLst>
              <a:path w="3891549" h="3311354">
                <a:moveTo>
                  <a:pt x="0" y="0"/>
                </a:moveTo>
                <a:lnTo>
                  <a:pt x="3891549" y="0"/>
                </a:lnTo>
                <a:lnTo>
                  <a:pt x="3891549" y="3311354"/>
                </a:lnTo>
                <a:lnTo>
                  <a:pt x="0" y="3311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6374" y="456166"/>
            <a:ext cx="18288000" cy="1632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5459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NeuroFleetX – AI-Driven Urban Mobility Optimization:</a:t>
            </a:r>
          </a:p>
          <a:p>
            <a:pPr algn="l">
              <a:lnSpc>
                <a:spcPts val="6814"/>
              </a:lnSpc>
            </a:pPr>
            <a:endParaRPr lang="en-US" sz="5459">
              <a:gradFill>
                <a:gsLst>
                  <a:gs pos="0">
                    <a:srgbClr val="7939EE">
                      <a:alpha val="100000"/>
                    </a:srgbClr>
                  </a:gs>
                  <a:gs pos="100000">
                    <a:srgbClr val="E8DDFC">
                      <a:alpha val="100000"/>
                    </a:srgbClr>
                  </a:gs>
                </a:gsLst>
                <a:lin ang="2700000"/>
              </a:gra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69121" y="2205964"/>
            <a:ext cx="6398664" cy="46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399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1.Development Phase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9121" y="6014059"/>
            <a:ext cx="6398664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399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3.Backend API Development</a:t>
            </a:r>
          </a:p>
          <a:p>
            <a:pPr algn="l">
              <a:lnSpc>
                <a:spcPts val="3399"/>
              </a:lnSpc>
            </a:pPr>
            <a:endParaRPr lang="en-US" sz="3399">
              <a:gradFill>
                <a:gsLst>
                  <a:gs pos="0">
                    <a:srgbClr val="7939EE">
                      <a:alpha val="100000"/>
                    </a:srgbClr>
                  </a:gs>
                  <a:gs pos="100000">
                    <a:srgbClr val="E8DDFC">
                      <a:alpha val="100000"/>
                    </a:srgbClr>
                  </a:gs>
                </a:gsLst>
                <a:lin ang="2700000"/>
              </a:gra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860636" y="2141194"/>
            <a:ext cx="6398664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399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2.Core Platform Setup</a:t>
            </a:r>
          </a:p>
          <a:p>
            <a:pPr algn="l">
              <a:lnSpc>
                <a:spcPts val="3399"/>
              </a:lnSpc>
            </a:pPr>
            <a:endParaRPr lang="en-US" sz="3399">
              <a:gradFill>
                <a:gsLst>
                  <a:gs pos="0">
                    <a:srgbClr val="7939EE">
                      <a:alpha val="100000"/>
                    </a:srgbClr>
                  </a:gs>
                  <a:gs pos="100000">
                    <a:srgbClr val="E8DDFC">
                      <a:alpha val="100000"/>
                    </a:srgbClr>
                  </a:gs>
                </a:gsLst>
                <a:lin ang="2700000"/>
              </a:gra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059326" y="5866193"/>
            <a:ext cx="7228674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399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4.Primary UI &amp; Dashboard Design</a:t>
            </a:r>
          </a:p>
          <a:p>
            <a:pPr algn="l">
              <a:lnSpc>
                <a:spcPts val="3399"/>
              </a:lnSpc>
            </a:pPr>
            <a:endParaRPr lang="en-US" sz="3399">
              <a:gradFill>
                <a:gsLst>
                  <a:gs pos="0">
                    <a:srgbClr val="7939EE">
                      <a:alpha val="100000"/>
                    </a:srgbClr>
                  </a:gs>
                  <a:gs pos="100000">
                    <a:srgbClr val="E8DDFC">
                      <a:alpha val="100000"/>
                    </a:srgbClr>
                  </a:gs>
                </a:gsLst>
                <a:lin ang="2700000"/>
              </a:gra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9121" y="3406749"/>
            <a:ext cx="6398664" cy="185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phase focused on building the core system structure, essential modules, and the initial interface needed to operate NeuroFleetX effectively.</a:t>
            </a:r>
          </a:p>
          <a:p>
            <a:pPr algn="l">
              <a:lnSpc>
                <a:spcPts val="2900"/>
              </a:lnSpc>
            </a:pPr>
            <a:endParaRPr lang="en-US" sz="2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88168" y="3288665"/>
            <a:ext cx="7199832" cy="185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Configured the full-stack environment using React, Spring Boot, and MySQL. Established reusable components, routing, and database schema to support scalable development.</a:t>
            </a:r>
          </a:p>
          <a:p>
            <a:pPr algn="l">
              <a:lnSpc>
                <a:spcPts val="2900"/>
              </a:lnSpc>
            </a:pPr>
            <a:endParaRPr lang="en-US" sz="2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9121" y="7643647"/>
            <a:ext cx="6398664" cy="185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key REST APIs for authentication, vehicles, bookings.Implemented structured controllers, validations, and secure data communication across modules</a:t>
            </a:r>
          </a:p>
          <a:p>
            <a:pPr algn="l">
              <a:lnSpc>
                <a:spcPts val="2900"/>
              </a:lnSpc>
            </a:pPr>
            <a:endParaRPr lang="en-US" sz="2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088168" y="7110069"/>
            <a:ext cx="6398664" cy="221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the initial Dashboard, Vehicles, Bookings with responsive layouts and pastel-themed UI design. Added basic interactions, smooth transitions, and intuitive navigation.</a:t>
            </a:r>
          </a:p>
          <a:p>
            <a:pPr algn="l">
              <a:lnSpc>
                <a:spcPts val="2900"/>
              </a:lnSpc>
            </a:pPr>
            <a:endParaRPr lang="en-US" sz="29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71393" y="765756"/>
            <a:ext cx="12345213" cy="969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30"/>
              </a:lnSpc>
            </a:pPr>
            <a:r>
              <a:rPr lang="en-US" sz="6572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NeuroFleetX – Milestones: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20045" y="5836933"/>
            <a:ext cx="3055301" cy="242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30"/>
              </a:lnSpc>
              <a:spcBef>
                <a:spcPct val="0"/>
              </a:spcBef>
            </a:pPr>
            <a:r>
              <a:rPr lang="en-US" sz="230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Learned Java, React, Spring Boot basics and built the initial login UI, API practice, and project environment setup.</a:t>
            </a:r>
          </a:p>
          <a:p>
            <a:pPr marL="0" lvl="0" indent="0" algn="l">
              <a:lnSpc>
                <a:spcPts val="3230"/>
              </a:lnSpc>
              <a:spcBef>
                <a:spcPct val="0"/>
              </a:spcBef>
            </a:pPr>
            <a:endParaRPr lang="en-US" sz="2307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14061" y="4764392"/>
            <a:ext cx="3316016" cy="1139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72"/>
              </a:lnSpc>
            </a:pPr>
            <a:r>
              <a:rPr lang="en-US" sz="2702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Milestone 1 – Foundation Setup</a:t>
            </a:r>
          </a:p>
          <a:p>
            <a:pPr marL="0" lvl="0" indent="0" algn="l">
              <a:lnSpc>
                <a:spcPts val="2972"/>
              </a:lnSpc>
            </a:pPr>
            <a:endParaRPr lang="en-US" sz="2702">
              <a:gradFill>
                <a:gsLst>
                  <a:gs pos="0">
                    <a:srgbClr val="7939EE">
                      <a:alpha val="100000"/>
                    </a:srgbClr>
                  </a:gs>
                  <a:gs pos="100000">
                    <a:srgbClr val="E8DDFC">
                      <a:alpha val="100000"/>
                    </a:srgbClr>
                  </a:gs>
                </a:gsLst>
                <a:lin ang="2700000"/>
              </a:gra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98070" y="3453365"/>
            <a:ext cx="2746646" cy="688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70"/>
              </a:lnSpc>
            </a:pPr>
            <a:r>
              <a:rPr lang="en-US" sz="4700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71820" y="5846458"/>
            <a:ext cx="3128842" cy="200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2"/>
              </a:lnSpc>
              <a:spcBef>
                <a:spcPct val="0"/>
              </a:spcBef>
            </a:pPr>
            <a:r>
              <a:rPr lang="en-US" sz="228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Completed Authentication, Dashboard, Vehicles, Bookings with backend integration.</a:t>
            </a:r>
          </a:p>
          <a:p>
            <a:pPr marL="0" lvl="0" indent="0" algn="l">
              <a:lnSpc>
                <a:spcPts val="3192"/>
              </a:lnSpc>
              <a:spcBef>
                <a:spcPct val="0"/>
              </a:spcBef>
            </a:pPr>
            <a:endParaRPr lang="en-US" sz="228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871820" y="4764392"/>
            <a:ext cx="3163254" cy="1139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72"/>
              </a:lnSpc>
            </a:pPr>
            <a:r>
              <a:rPr lang="en-US" sz="2702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Milestone 2 – Core Module</a:t>
            </a:r>
          </a:p>
          <a:p>
            <a:pPr marL="0" lvl="0" indent="0" algn="l">
              <a:lnSpc>
                <a:spcPts val="2972"/>
              </a:lnSpc>
            </a:pPr>
            <a:endParaRPr lang="en-US" sz="2702">
              <a:gradFill>
                <a:gsLst>
                  <a:gs pos="0">
                    <a:srgbClr val="7939EE">
                      <a:alpha val="100000"/>
                    </a:srgbClr>
                  </a:gs>
                  <a:gs pos="100000">
                    <a:srgbClr val="E8DDFC">
                      <a:alpha val="100000"/>
                    </a:srgbClr>
                  </a:gs>
                </a:gsLst>
                <a:lin ang="2700000"/>
              </a:gra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773602" y="3453365"/>
            <a:ext cx="2746646" cy="688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70"/>
              </a:lnSpc>
            </a:pPr>
            <a:r>
              <a:rPr lang="en-US" sz="4700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13922" y="5863398"/>
            <a:ext cx="3379898" cy="2207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8"/>
              </a:lnSpc>
              <a:spcBef>
                <a:spcPct val="0"/>
              </a:spcBef>
            </a:pPr>
            <a:r>
              <a:rPr lang="en-US" sz="250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Added route </a:t>
            </a:r>
            <a:r>
              <a:rPr lang="en-US" sz="2505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optimizaztion</a:t>
            </a:r>
            <a:r>
              <a:rPr lang="en-US" sz="250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booking validations, improved UI/UX.</a:t>
            </a:r>
          </a:p>
          <a:p>
            <a:pPr marL="0" lvl="0" indent="0" algn="l">
              <a:lnSpc>
                <a:spcPts val="3508"/>
              </a:lnSpc>
              <a:spcBef>
                <a:spcPct val="0"/>
              </a:spcBef>
            </a:pPr>
            <a:endParaRPr lang="en-US" sz="2505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79331" y="4259567"/>
            <a:ext cx="3035067" cy="151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2"/>
              </a:lnSpc>
            </a:pPr>
            <a:endParaRPr/>
          </a:p>
          <a:p>
            <a:pPr marL="0" lvl="0" indent="0" algn="l">
              <a:lnSpc>
                <a:spcPts val="2972"/>
              </a:lnSpc>
            </a:pPr>
            <a:r>
              <a:rPr lang="en-US" sz="2702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Milestone 3 – Feature Enhancements?</a:t>
            </a:r>
          </a:p>
          <a:p>
            <a:pPr marL="0" lvl="0" indent="0" algn="l">
              <a:lnSpc>
                <a:spcPts val="2972"/>
              </a:lnSpc>
            </a:pPr>
            <a:endParaRPr lang="en-US" sz="2702">
              <a:gradFill>
                <a:gsLst>
                  <a:gs pos="0">
                    <a:srgbClr val="7939EE">
                      <a:alpha val="100000"/>
                    </a:srgbClr>
                  </a:gs>
                  <a:gs pos="100000">
                    <a:srgbClr val="E8DDFC">
                      <a:alpha val="100000"/>
                    </a:srgbClr>
                  </a:gs>
                </a:gsLst>
                <a:lin ang="2700000"/>
              </a:gra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479331" y="3453365"/>
            <a:ext cx="2746646" cy="688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70"/>
              </a:lnSpc>
            </a:pPr>
            <a:r>
              <a:rPr lang="en-US" sz="4700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44822" y="5846458"/>
            <a:ext cx="3165746" cy="2499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37"/>
              </a:lnSpc>
              <a:spcBef>
                <a:spcPct val="0"/>
              </a:spcBef>
            </a:pPr>
            <a:r>
              <a:rPr lang="en-US" sz="238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Admin, Employee, and Customer  dashboards with  charts, filters, tables, reusable components.</a:t>
            </a:r>
          </a:p>
          <a:p>
            <a:pPr marL="0" lvl="0" indent="0" algn="l">
              <a:lnSpc>
                <a:spcPts val="3337"/>
              </a:lnSpc>
              <a:spcBef>
                <a:spcPct val="0"/>
              </a:spcBef>
            </a:pPr>
            <a:endParaRPr lang="en-US" sz="2383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54727" y="4548534"/>
            <a:ext cx="3497127" cy="1021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93"/>
              </a:lnSpc>
            </a:pPr>
            <a:r>
              <a:rPr lang="en-US" sz="2448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Milestone 4 – Advanced Analytics Implementation</a:t>
            </a:r>
          </a:p>
          <a:p>
            <a:pPr marL="0" lvl="0" indent="0" algn="l">
              <a:lnSpc>
                <a:spcPts val="2693"/>
              </a:lnSpc>
            </a:pPr>
            <a:endParaRPr lang="en-US" sz="2448">
              <a:gradFill>
                <a:gsLst>
                  <a:gs pos="0">
                    <a:srgbClr val="7939EE">
                      <a:alpha val="100000"/>
                    </a:srgbClr>
                  </a:gs>
                  <a:gs pos="100000">
                    <a:srgbClr val="E8DDFC">
                      <a:alpha val="100000"/>
                    </a:srgbClr>
                  </a:gs>
                </a:gsLst>
                <a:lin ang="2700000"/>
              </a:gra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654727" y="3453365"/>
            <a:ext cx="2746646" cy="688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70"/>
              </a:lnSpc>
            </a:pPr>
            <a:r>
              <a:rPr lang="en-US" sz="4700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"/>
                <a:ea typeface="Times New Roman"/>
                <a:cs typeface="Times New Roman"/>
                <a:sym typeface="Times New Roman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2105" y="2571421"/>
            <a:ext cx="1403622" cy="1298988"/>
          </a:xfrm>
          <a:custGeom>
            <a:avLst/>
            <a:gdLst/>
            <a:ahLst/>
            <a:cxnLst/>
            <a:rect l="l" t="t" r="r" b="b"/>
            <a:pathLst>
              <a:path w="1403622" h="1298988">
                <a:moveTo>
                  <a:pt x="0" y="0"/>
                </a:moveTo>
                <a:lnTo>
                  <a:pt x="1403622" y="0"/>
                </a:lnTo>
                <a:lnTo>
                  <a:pt x="1403622" y="1298988"/>
                </a:lnTo>
                <a:lnTo>
                  <a:pt x="0" y="1298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2089" y="4880814"/>
            <a:ext cx="1748545" cy="1863759"/>
          </a:xfrm>
          <a:custGeom>
            <a:avLst/>
            <a:gdLst/>
            <a:ahLst/>
            <a:cxnLst/>
            <a:rect l="l" t="t" r="r" b="b"/>
            <a:pathLst>
              <a:path w="1748545" h="1863759">
                <a:moveTo>
                  <a:pt x="0" y="0"/>
                </a:moveTo>
                <a:lnTo>
                  <a:pt x="1748545" y="0"/>
                </a:lnTo>
                <a:lnTo>
                  <a:pt x="1748545" y="1863759"/>
                </a:lnTo>
                <a:lnTo>
                  <a:pt x="0" y="18637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42859" y="5162550"/>
            <a:ext cx="9870526" cy="1718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2"/>
              </a:lnSpc>
              <a:spcBef>
                <a:spcPct val="0"/>
              </a:spcBef>
            </a:pPr>
            <a:r>
              <a:rPr lang="en-US" sz="406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</a:t>
            </a:r>
          </a:p>
          <a:p>
            <a:pPr algn="l">
              <a:lnSpc>
                <a:spcPts val="4472"/>
              </a:lnSpc>
              <a:spcBef>
                <a:spcPct val="0"/>
              </a:spcBef>
            </a:pPr>
            <a:r>
              <a:rPr lang="en-US" sz="406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 ,Spring Boot for APIs</a:t>
            </a:r>
          </a:p>
          <a:p>
            <a:pPr algn="l">
              <a:lnSpc>
                <a:spcPts val="4472"/>
              </a:lnSpc>
              <a:spcBef>
                <a:spcPct val="0"/>
              </a:spcBef>
            </a:pPr>
            <a:r>
              <a:rPr lang="en-US" sz="406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</a:t>
            </a:r>
          </a:p>
        </p:txBody>
      </p:sp>
      <p:sp>
        <p:nvSpPr>
          <p:cNvPr id="5" name="Freeform 5"/>
          <p:cNvSpPr/>
          <p:nvPr/>
        </p:nvSpPr>
        <p:spPr>
          <a:xfrm>
            <a:off x="11143331" y="401540"/>
            <a:ext cx="7596272" cy="9483920"/>
          </a:xfrm>
          <a:custGeom>
            <a:avLst/>
            <a:gdLst/>
            <a:ahLst/>
            <a:cxnLst/>
            <a:rect l="l" t="t" r="r" b="b"/>
            <a:pathLst>
              <a:path w="7596272" h="9483920">
                <a:moveTo>
                  <a:pt x="0" y="0"/>
                </a:moveTo>
                <a:lnTo>
                  <a:pt x="7596272" y="0"/>
                </a:lnTo>
                <a:lnTo>
                  <a:pt x="7596272" y="9483920"/>
                </a:lnTo>
                <a:lnTo>
                  <a:pt x="0" y="94839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424" r="-1242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7012" y="7996219"/>
            <a:ext cx="1258715" cy="1262081"/>
          </a:xfrm>
          <a:custGeom>
            <a:avLst/>
            <a:gdLst/>
            <a:ahLst/>
            <a:cxnLst/>
            <a:rect l="l" t="t" r="r" b="b"/>
            <a:pathLst>
              <a:path w="1258715" h="1262081">
                <a:moveTo>
                  <a:pt x="0" y="0"/>
                </a:moveTo>
                <a:lnTo>
                  <a:pt x="1258715" y="0"/>
                </a:lnTo>
                <a:lnTo>
                  <a:pt x="1258715" y="1262081"/>
                </a:lnTo>
                <a:lnTo>
                  <a:pt x="0" y="12620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762428" y="9483920"/>
            <a:ext cx="1560981" cy="47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319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2864379" y="665022"/>
            <a:ext cx="10898928" cy="81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2"/>
              </a:lnSpc>
              <a:spcBef>
                <a:spcPct val="0"/>
              </a:spcBef>
            </a:pPr>
            <a:r>
              <a:rPr lang="en-US" sz="5501" b="1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 Stack: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42859" y="1429844"/>
            <a:ext cx="8558246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2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4472"/>
              </a:lnSpc>
              <a:spcBef>
                <a:spcPct val="0"/>
              </a:spcBef>
            </a:pPr>
            <a:endParaRPr dirty="0"/>
          </a:p>
          <a:p>
            <a:pPr algn="l">
              <a:lnSpc>
                <a:spcPts val="4472"/>
              </a:lnSpc>
              <a:spcBef>
                <a:spcPct val="0"/>
              </a:spcBef>
            </a:pPr>
            <a:r>
              <a:rPr lang="en-US" sz="406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</a:t>
            </a:r>
          </a:p>
          <a:p>
            <a:pPr algn="l">
              <a:lnSpc>
                <a:spcPts val="4472"/>
              </a:lnSpc>
              <a:spcBef>
                <a:spcPct val="0"/>
              </a:spcBef>
            </a:pPr>
            <a:r>
              <a:rPr lang="en-US" sz="4066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React,HTML,CSS,Tailwind</a:t>
            </a:r>
            <a:endParaRPr lang="en-US" sz="4066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4472"/>
              </a:lnSpc>
              <a:spcBef>
                <a:spcPct val="0"/>
              </a:spcBef>
            </a:pPr>
            <a:endParaRPr lang="en-US" sz="4066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4472"/>
              </a:lnSpc>
              <a:spcBef>
                <a:spcPct val="0"/>
              </a:spcBef>
            </a:pPr>
            <a:endParaRPr lang="en-US" sz="4066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42859" y="7916960"/>
            <a:ext cx="9870526" cy="115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2"/>
              </a:lnSpc>
              <a:spcBef>
                <a:spcPct val="0"/>
              </a:spcBef>
            </a:pPr>
            <a:r>
              <a:rPr lang="en-US" sz="406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</a:p>
          <a:p>
            <a:pPr algn="l">
              <a:lnSpc>
                <a:spcPts val="4472"/>
              </a:lnSpc>
              <a:spcBef>
                <a:spcPct val="0"/>
              </a:spcBef>
            </a:pPr>
            <a:r>
              <a:rPr lang="en-US" sz="406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                                                                          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3800" y="334520"/>
            <a:ext cx="9795157" cy="4649223"/>
          </a:xfrm>
          <a:custGeom>
            <a:avLst/>
            <a:gdLst/>
            <a:ahLst/>
            <a:cxnLst/>
            <a:rect l="l" t="t" r="r" b="b"/>
            <a:pathLst>
              <a:path w="9795157" h="4649223">
                <a:moveTo>
                  <a:pt x="0" y="0"/>
                </a:moveTo>
                <a:lnTo>
                  <a:pt x="9795157" y="0"/>
                </a:lnTo>
                <a:lnTo>
                  <a:pt x="9795157" y="4649222"/>
                </a:lnTo>
                <a:lnTo>
                  <a:pt x="0" y="4649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3" t="-11015" r="-6535" b="-48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10013" y="5219014"/>
            <a:ext cx="10000879" cy="4747845"/>
          </a:xfrm>
          <a:custGeom>
            <a:avLst/>
            <a:gdLst/>
            <a:ahLst/>
            <a:cxnLst/>
            <a:rect l="l" t="t" r="r" b="b"/>
            <a:pathLst>
              <a:path w="10000879" h="4747845">
                <a:moveTo>
                  <a:pt x="0" y="0"/>
                </a:moveTo>
                <a:lnTo>
                  <a:pt x="10000879" y="0"/>
                </a:lnTo>
                <a:lnTo>
                  <a:pt x="10000879" y="4747845"/>
                </a:lnTo>
                <a:lnTo>
                  <a:pt x="0" y="4747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02" r="-1418" b="-1501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13800" y="334520"/>
            <a:ext cx="9999352" cy="4735143"/>
          </a:xfrm>
          <a:custGeom>
            <a:avLst/>
            <a:gdLst/>
            <a:ahLst/>
            <a:cxnLst/>
            <a:rect l="l" t="t" r="r" b="b"/>
            <a:pathLst>
              <a:path w="9999352" h="4735143">
                <a:moveTo>
                  <a:pt x="0" y="0"/>
                </a:moveTo>
                <a:lnTo>
                  <a:pt x="9999352" y="0"/>
                </a:lnTo>
                <a:lnTo>
                  <a:pt x="9999352" y="4735142"/>
                </a:lnTo>
                <a:lnTo>
                  <a:pt x="0" y="4735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7510013" y="5219014"/>
            <a:ext cx="10406244" cy="4893470"/>
          </a:xfrm>
          <a:custGeom>
            <a:avLst/>
            <a:gdLst/>
            <a:ahLst/>
            <a:cxnLst/>
            <a:rect l="l" t="t" r="r" b="b"/>
            <a:pathLst>
              <a:path w="10406244" h="4893470">
                <a:moveTo>
                  <a:pt x="0" y="0"/>
                </a:moveTo>
                <a:lnTo>
                  <a:pt x="10406245" y="0"/>
                </a:lnTo>
                <a:lnTo>
                  <a:pt x="10406245" y="4893470"/>
                </a:lnTo>
                <a:lnTo>
                  <a:pt x="0" y="48934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83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040873" y="1940374"/>
            <a:ext cx="5229344" cy="91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u="sng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 Bold"/>
                <a:ea typeface="Times New Roman Bold"/>
                <a:cs typeface="Times New Roman Bold"/>
                <a:sym typeface="Times New Roman Bold"/>
              </a:rPr>
              <a:t>Admin Dashboard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62354" y="265635"/>
            <a:ext cx="10019102" cy="4877865"/>
          </a:xfrm>
          <a:custGeom>
            <a:avLst/>
            <a:gdLst/>
            <a:ahLst/>
            <a:cxnLst/>
            <a:rect l="l" t="t" r="r" b="b"/>
            <a:pathLst>
              <a:path w="10019102" h="4877865">
                <a:moveTo>
                  <a:pt x="0" y="0"/>
                </a:moveTo>
                <a:lnTo>
                  <a:pt x="10019102" y="0"/>
                </a:lnTo>
                <a:lnTo>
                  <a:pt x="10019102" y="4877865"/>
                </a:lnTo>
                <a:lnTo>
                  <a:pt x="0" y="4877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" r="-5261" b="-64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7126" y="5314225"/>
            <a:ext cx="9921647" cy="4768910"/>
          </a:xfrm>
          <a:custGeom>
            <a:avLst/>
            <a:gdLst/>
            <a:ahLst/>
            <a:cxnLst/>
            <a:rect l="l" t="t" r="r" b="b"/>
            <a:pathLst>
              <a:path w="9921647" h="4768910">
                <a:moveTo>
                  <a:pt x="0" y="0"/>
                </a:moveTo>
                <a:lnTo>
                  <a:pt x="9921647" y="0"/>
                </a:lnTo>
                <a:lnTo>
                  <a:pt x="9921647" y="4768910"/>
                </a:lnTo>
                <a:lnTo>
                  <a:pt x="0" y="4768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81684" y="5314225"/>
            <a:ext cx="9867088" cy="4819550"/>
          </a:xfrm>
          <a:custGeom>
            <a:avLst/>
            <a:gdLst/>
            <a:ahLst/>
            <a:cxnLst/>
            <a:rect l="l" t="t" r="r" b="b"/>
            <a:pathLst>
              <a:path w="9867088" h="4819550">
                <a:moveTo>
                  <a:pt x="0" y="0"/>
                </a:moveTo>
                <a:lnTo>
                  <a:pt x="9867089" y="0"/>
                </a:lnTo>
                <a:lnTo>
                  <a:pt x="9867089" y="4819550"/>
                </a:lnTo>
                <a:lnTo>
                  <a:pt x="0" y="4819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062354" y="265635"/>
            <a:ext cx="10019102" cy="4924191"/>
          </a:xfrm>
          <a:custGeom>
            <a:avLst/>
            <a:gdLst/>
            <a:ahLst/>
            <a:cxnLst/>
            <a:rect l="l" t="t" r="r" b="b"/>
            <a:pathLst>
              <a:path w="10019102" h="4924191">
                <a:moveTo>
                  <a:pt x="0" y="0"/>
                </a:moveTo>
                <a:lnTo>
                  <a:pt x="10019102" y="0"/>
                </a:lnTo>
                <a:lnTo>
                  <a:pt x="10019102" y="4924191"/>
                </a:lnTo>
                <a:lnTo>
                  <a:pt x="0" y="49241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491869" y="7053964"/>
            <a:ext cx="10652604" cy="849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1" u="sng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 Bold"/>
                <a:ea typeface="Times New Roman Bold"/>
                <a:cs typeface="Times New Roman Bold"/>
                <a:sym typeface="Times New Roman Bold"/>
              </a:rPr>
              <a:t>Customer Dashboard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892395" y="2217840"/>
            <a:ext cx="10652604" cy="849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1" u="sng">
                <a:gradFill>
                  <a:gsLst>
                    <a:gs pos="0">
                      <a:srgbClr val="7939EE">
                        <a:alpha val="100000"/>
                      </a:srgbClr>
                    </a:gs>
                    <a:gs pos="100000">
                      <a:srgbClr val="E8DDFC">
                        <a:alpha val="100000"/>
                      </a:srgbClr>
                    </a:gs>
                  </a:gsLst>
                  <a:lin ang="2700000"/>
                </a:gradFill>
                <a:latin typeface="Times New Roman Bold"/>
                <a:ea typeface="Times New Roman Bold"/>
                <a:cs typeface="Times New Roman Bold"/>
                <a:sym typeface="Times New Roman Bold"/>
              </a:rPr>
              <a:t>Route Optimization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1340" y="0"/>
            <a:ext cx="17355970" cy="10525446"/>
          </a:xfrm>
          <a:custGeom>
            <a:avLst/>
            <a:gdLst/>
            <a:ahLst/>
            <a:cxnLst/>
            <a:rect l="l" t="t" r="r" b="b"/>
            <a:pathLst>
              <a:path w="17355970" h="10525446">
                <a:moveTo>
                  <a:pt x="0" y="0"/>
                </a:moveTo>
                <a:lnTo>
                  <a:pt x="17355970" y="0"/>
                </a:lnTo>
                <a:lnTo>
                  <a:pt x="17355970" y="10525446"/>
                </a:lnTo>
                <a:lnTo>
                  <a:pt x="0" y="10525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09" b="-59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346205" y="3579765"/>
            <a:ext cx="638558" cy="63855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C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84552" y="6303159"/>
            <a:ext cx="663156" cy="638558"/>
            <a:chOff x="0" y="0"/>
            <a:chExt cx="844111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4111" cy="812800"/>
            </a:xfrm>
            <a:custGeom>
              <a:avLst/>
              <a:gdLst/>
              <a:ahLst/>
              <a:cxnLst/>
              <a:rect l="l" t="t" r="r" b="b"/>
              <a:pathLst>
                <a:path w="844111" h="812800">
                  <a:moveTo>
                    <a:pt x="422055" y="0"/>
                  </a:moveTo>
                  <a:cubicBezTo>
                    <a:pt x="188961" y="0"/>
                    <a:pt x="0" y="181951"/>
                    <a:pt x="0" y="406400"/>
                  </a:cubicBezTo>
                  <a:cubicBezTo>
                    <a:pt x="0" y="630849"/>
                    <a:pt x="188961" y="812800"/>
                    <a:pt x="422055" y="812800"/>
                  </a:cubicBezTo>
                  <a:cubicBezTo>
                    <a:pt x="655150" y="812800"/>
                    <a:pt x="844111" y="630849"/>
                    <a:pt x="844111" y="406400"/>
                  </a:cubicBezTo>
                  <a:cubicBezTo>
                    <a:pt x="844111" y="181951"/>
                    <a:pt x="655150" y="0"/>
                    <a:pt x="422055" y="0"/>
                  </a:cubicBezTo>
                  <a:close/>
                </a:path>
              </a:pathLst>
            </a:custGeom>
            <a:solidFill>
              <a:srgbClr val="222C3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9135" y="19050"/>
              <a:ext cx="68584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80844" y="8420162"/>
            <a:ext cx="663156" cy="638558"/>
            <a:chOff x="0" y="0"/>
            <a:chExt cx="844111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4111" cy="812800"/>
            </a:xfrm>
            <a:custGeom>
              <a:avLst/>
              <a:gdLst/>
              <a:ahLst/>
              <a:cxnLst/>
              <a:rect l="l" t="t" r="r" b="b"/>
              <a:pathLst>
                <a:path w="844111" h="812800">
                  <a:moveTo>
                    <a:pt x="422055" y="0"/>
                  </a:moveTo>
                  <a:cubicBezTo>
                    <a:pt x="188961" y="0"/>
                    <a:pt x="0" y="181951"/>
                    <a:pt x="0" y="406400"/>
                  </a:cubicBezTo>
                  <a:cubicBezTo>
                    <a:pt x="0" y="630849"/>
                    <a:pt x="188961" y="812800"/>
                    <a:pt x="422055" y="812800"/>
                  </a:cubicBezTo>
                  <a:cubicBezTo>
                    <a:pt x="655150" y="812800"/>
                    <a:pt x="844111" y="630849"/>
                    <a:pt x="844111" y="406400"/>
                  </a:cubicBezTo>
                  <a:cubicBezTo>
                    <a:pt x="844111" y="181951"/>
                    <a:pt x="655150" y="0"/>
                    <a:pt x="422055" y="0"/>
                  </a:cubicBezTo>
                  <a:close/>
                </a:path>
              </a:pathLst>
            </a:custGeom>
            <a:solidFill>
              <a:srgbClr val="222C3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9135" y="19050"/>
              <a:ext cx="68584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491</Words>
  <Application>Microsoft Office PowerPoint</Application>
  <PresentationFormat>Custom</PresentationFormat>
  <Paragraphs>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Times New Roman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Purple Modern Technology Presentation</dc:title>
  <cp:lastModifiedBy>Vaishnavi Ambhore</cp:lastModifiedBy>
  <cp:revision>2</cp:revision>
  <dcterms:created xsi:type="dcterms:W3CDTF">2006-08-16T00:00:00Z</dcterms:created>
  <dcterms:modified xsi:type="dcterms:W3CDTF">2025-12-19T10:11:26Z</dcterms:modified>
  <dc:identifier>DAG6-wLwrnc</dc:identifier>
</cp:coreProperties>
</file>